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387" r:id="rId3"/>
    <p:sldId id="38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EF0CA7-C141-4518-98EA-1E7FDAEA6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A97FE0C-FF40-4C0E-8E11-BFFB66F48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CDD6AF2-F2C4-4287-B8AC-11F3A4BE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5D2A01-F79C-4916-ACEC-924DF7F8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8EA25B-B062-4B0D-B453-4D92D1C1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845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9DA63C-0C56-41DA-86C8-1A50486D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F076A89-9967-439D-9652-3A604BD9F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C88326-A49C-48E9-BBA5-F3567B86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59CE494-1477-4213-9EB4-D38258918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2E3A9B-7CC5-4B0F-9D48-E9066CDC1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3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D7E7B81-49DD-4C38-BF89-070850367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07BA79A-743E-446D-9294-7C467FADB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5C7F0B-866A-46A4-82FC-302631D5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0650FB-2560-4801-AF72-544666BAC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7AD7A6-739D-4A71-AE4A-88CFB1D3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32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9EE535-A7EB-4A87-8506-A77134942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63D6F3-0D94-46A5-A3AD-43F107747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73F772-6BAC-477A-A786-769F5038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B51A8C-26DD-42C3-94CD-1D8DDA31E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EBA373-E548-41AF-8323-31FECE71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87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E9742-7772-4612-A2AB-D7792D1E2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5809B43-94A8-4BCC-BE24-2419C898E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2CF57C-2EED-4E1F-9A0B-E91B1D89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AB2BA1-EB28-42D3-BE65-55E5BB591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F97BCE4-0253-4CD0-9F8E-516CB494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11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D17DC-4C11-47A7-AC86-31E50491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2AF161-BA7E-4AA8-BAB7-4CDAE4B6D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2C5E0F7-6E39-4CBC-AA92-CDF3B9B0F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C2186A6-021C-4828-A601-4779E0A6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AC2F1D-7BE4-4C02-9673-A3C8EA32D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5C6CC31-BA52-4751-9F1B-AA715C56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32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927EC6-7050-4D77-ABCF-2DB996485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9E799A3-9B52-4A8C-A237-84BFFCF0C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B2969C4-7F05-4505-B9A1-BC56607C6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B82DC1B-12DB-40E0-AE6F-AF97A0BB3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3B5645C-E4A7-48F0-A0CD-C146FACFC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77CDC7F-0E64-498E-B83E-C599F05BE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CC45D25-C5C8-4EB8-B6C7-E613D3DA7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DF4A47C-8E89-46E1-B2FB-39AC8EF5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99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B1D7F1-AF9D-443D-BE20-75AF733B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E6D1010-1045-41DE-AA1E-114C5A7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2BB233A-C01D-4217-B769-843C83A5A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B460C17-B303-4C69-9113-A0055B083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271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6C14246-9C54-4067-9A37-8AB36A540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A2BDD31-24DE-4BE0-9080-CEAE7445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BFE0E71-F049-4C05-A359-22764D08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113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A98DD5-EC82-4726-B4CD-8754807D2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DC1755-36C7-4F48-9351-28E21FFF7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82B6F7F-2B05-4D99-A1C1-94EE3A93B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C3A7D32-55B3-48AC-9CA0-0EAC5E215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63A6AE-9024-48E2-BD7A-D8A0DC2E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0475E25-E387-4D62-8637-770B033CC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825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4E5813-2702-4E62-9FC3-9386F0829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3B870F7-649A-4EB2-A2B9-CB33F4127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8F9A742-BD38-4797-8DF6-1493B60AE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DBC796-6040-4FCE-A51B-7E9FD9BDA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7A76B0-CACF-4E15-901D-B52DA20B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BD05590-D239-4B5E-BC35-8E24CEC8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25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30683DD-79CC-44DC-9F50-BB87BF806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B90C4E-F159-47F5-B5BF-C039DD530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5A5ADB-0A82-448D-AA7D-3F66A8150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76E68-CBBA-442A-AA68-EE1A4D862171}" type="datetimeFigureOut">
              <a:rPr lang="zh-TW" altLang="en-US" smtClean="0"/>
              <a:t>2025/9/9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136F86-C89F-4EA1-B9C6-42DA41A2F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D2C6A6-37B6-42DF-810D-56F92560C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90004-F08E-461B-88A0-1F8C47D446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2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6D07FB9-AB9C-4C17-BF07-00840341C1E2}"/>
              </a:ext>
            </a:extLst>
          </p:cNvPr>
          <p:cNvSpPr/>
          <p:nvPr/>
        </p:nvSpPr>
        <p:spPr>
          <a:xfrm>
            <a:off x="844130" y="1941676"/>
            <a:ext cx="110347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專利是品牌的護城河，在一定程度上抗衡價格戰、維持信任。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智慧財產權管理得宜，可以增進產品功能的創新。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對於智慧財產權有概念，在研發時才能夠避免侵犯他人權利，危害公司利益。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id="{541873D7-F47E-4169-9550-321B7D54C01B}"/>
              </a:ext>
            </a:extLst>
          </p:cNvPr>
          <p:cNvSpPr txBox="1">
            <a:spLocks/>
          </p:cNvSpPr>
          <p:nvPr/>
        </p:nvSpPr>
        <p:spPr>
          <a:xfrm>
            <a:off x="313100" y="1071441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背景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FF845C81-6514-4FD6-8147-E5042CD7F6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093296"/>
            <a:ext cx="1975099" cy="624131"/>
          </a:xfrm>
          <a:prstGeom prst="rect">
            <a:avLst/>
          </a:prstGeom>
        </p:spPr>
      </p:pic>
      <p:sp>
        <p:nvSpPr>
          <p:cNvPr id="10" name="標題 2">
            <a:extLst>
              <a:ext uri="{FF2B5EF4-FFF2-40B4-BE49-F238E27FC236}">
                <a16:creationId xmlns:a16="http://schemas.microsoft.com/office/drawing/2014/main" id="{35F8542E-E00A-46BD-9217-E23A7006AEC5}"/>
              </a:ext>
            </a:extLst>
          </p:cNvPr>
          <p:cNvSpPr txBox="1">
            <a:spLocks/>
          </p:cNvSpPr>
          <p:nvPr/>
        </p:nvSpPr>
        <p:spPr>
          <a:xfrm>
            <a:off x="313100" y="201206"/>
            <a:ext cx="11565800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智慧財產管理執行情形</a:t>
            </a: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8FA4ABF3-A648-4291-93BD-F70450B6FA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668" y="3537768"/>
            <a:ext cx="2645126" cy="2781161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B2F5852-170F-4B71-81DA-62F3E2BCE80A}"/>
              </a:ext>
            </a:extLst>
          </p:cNvPr>
          <p:cNvSpPr/>
          <p:nvPr/>
        </p:nvSpPr>
        <p:spPr>
          <a:xfrm>
            <a:off x="867206" y="4353708"/>
            <a:ext cx="756946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每位員工對智慧財產權具備基本意識與正確行為準則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申請更多的專利，擴增專利佈局：全年新增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件以上發明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設計專利</a:t>
            </a:r>
          </a:p>
        </p:txBody>
      </p:sp>
      <p:sp>
        <p:nvSpPr>
          <p:cNvPr id="8" name="標題 2">
            <a:extLst>
              <a:ext uri="{FF2B5EF4-FFF2-40B4-BE49-F238E27FC236}">
                <a16:creationId xmlns:a16="http://schemas.microsoft.com/office/drawing/2014/main" id="{36C05C7A-37C0-4058-8812-1C4D2F51F3D8}"/>
              </a:ext>
            </a:extLst>
          </p:cNvPr>
          <p:cNvSpPr txBox="1">
            <a:spLocks/>
          </p:cNvSpPr>
          <p:nvPr/>
        </p:nvSpPr>
        <p:spPr>
          <a:xfrm>
            <a:off x="313100" y="3429000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規畫目標</a:t>
            </a:r>
          </a:p>
        </p:txBody>
      </p:sp>
    </p:spTree>
    <p:extLst>
      <p:ext uri="{BB962C8B-B14F-4D97-AF65-F5344CB8AC3E}">
        <p14:creationId xmlns:p14="http://schemas.microsoft.com/office/powerpoint/2010/main" val="414586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3E6707-654E-4D45-B1E1-99F7428F9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13394" cy="466725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基於 </a:t>
            </a:r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Share Link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技術的免登入 </a:t>
            </a:r>
            <a:r>
              <a:rPr 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NAS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資料上傳與下載方法  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NP-39493-TW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申請類型：新型專利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NAT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穿透利用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WebRTC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達成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TCP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服務之連接  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NP-39192-M-TW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一案兩請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網路儲存裝置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四槽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M.2 SSD NAS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NP-39500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-TW)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申請類型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設計專利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串接網路第三方惡意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資料庫構成的伺服器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封鎖機制  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NP-39193-TW</a:t>
            </a:r>
            <a:r>
              <a:rPr lang="en-US" altLang="zh-TW" sz="22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申請類型：新型專利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id="{453F8D1E-C87F-4218-89B5-3DC74431054D}"/>
              </a:ext>
            </a:extLst>
          </p:cNvPr>
          <p:cNvSpPr txBox="1">
            <a:spLocks/>
          </p:cNvSpPr>
          <p:nvPr/>
        </p:nvSpPr>
        <p:spPr>
          <a:xfrm>
            <a:off x="313100" y="201206"/>
            <a:ext cx="8568952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36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EC182C5-7E18-4FC9-BB0A-53D9EC0BC290}"/>
              </a:ext>
            </a:extLst>
          </p:cNvPr>
          <p:cNvSpPr/>
          <p:nvPr/>
        </p:nvSpPr>
        <p:spPr>
          <a:xfrm>
            <a:off x="313100" y="1094661"/>
            <a:ext cx="3736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申請中的台灣專利</a:t>
            </a:r>
            <a:r>
              <a:rPr lang="zh-TW" altLang="en-US" sz="24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 </a:t>
            </a:r>
            <a:r>
              <a:rPr lang="en-US" altLang="zh-TW" sz="24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</a:t>
            </a:r>
            <a:r>
              <a:rPr lang="zh-TW" altLang="en-US" sz="24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24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D143143-C201-44EF-8F13-F7CC55CAA82B}"/>
              </a:ext>
            </a:extLst>
          </p:cNvPr>
          <p:cNvSpPr/>
          <p:nvPr/>
        </p:nvSpPr>
        <p:spPr>
          <a:xfrm>
            <a:off x="8032046" y="6362064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委託連邦國際專利師標事務所辦理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14D2F1F-BBE0-41F0-89AA-70CF7FD43589}"/>
              </a:ext>
            </a:extLst>
          </p:cNvPr>
          <p:cNvSpPr/>
          <p:nvPr/>
        </p:nvSpPr>
        <p:spPr>
          <a:xfrm>
            <a:off x="368490" y="365125"/>
            <a:ext cx="111911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智慧財產管理執行情形</a:t>
            </a:r>
          </a:p>
        </p:txBody>
      </p:sp>
    </p:spTree>
    <p:extLst>
      <p:ext uri="{BB962C8B-B14F-4D97-AF65-F5344CB8AC3E}">
        <p14:creationId xmlns:p14="http://schemas.microsoft.com/office/powerpoint/2010/main" val="3658350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FF845C81-6514-4FD6-8147-E5042CD7F6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6093296"/>
            <a:ext cx="1975099" cy="624131"/>
          </a:xfrm>
          <a:prstGeom prst="rect">
            <a:avLst/>
          </a:prstGeom>
        </p:spPr>
      </p:pic>
      <p:sp>
        <p:nvSpPr>
          <p:cNvPr id="10" name="標題 2">
            <a:extLst>
              <a:ext uri="{FF2B5EF4-FFF2-40B4-BE49-F238E27FC236}">
                <a16:creationId xmlns:a16="http://schemas.microsoft.com/office/drawing/2014/main" id="{35F8542E-E00A-46BD-9217-E23A7006AEC5}"/>
              </a:ext>
            </a:extLst>
          </p:cNvPr>
          <p:cNvSpPr txBox="1">
            <a:spLocks/>
          </p:cNvSpPr>
          <p:nvPr/>
        </p:nvSpPr>
        <p:spPr>
          <a:xfrm>
            <a:off x="313099" y="201206"/>
            <a:ext cx="9132741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36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8FA4ABF3-A648-4291-93BD-F70450B6FA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668" y="3537768"/>
            <a:ext cx="2645126" cy="2781161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853DD577-09DF-448E-8A4D-0CD182F05DE0}"/>
              </a:ext>
            </a:extLst>
          </p:cNvPr>
          <p:cNvSpPr/>
          <p:nvPr/>
        </p:nvSpPr>
        <p:spPr>
          <a:xfrm>
            <a:off x="658668" y="2042959"/>
            <a:ext cx="91327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教材建置</a:t>
            </a:r>
            <a:endParaRPr lang="en-US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新進員工測驗</a:t>
            </a:r>
            <a:endParaRPr lang="en-US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en-US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報到流程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加入智財權測驗，確保有對智財權的基本認知。</a:t>
            </a:r>
            <a:endParaRPr lang="en-US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整體員工</a:t>
            </a:r>
            <a:r>
              <a:rPr lang="en-US" altLang="en-US" sz="2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再訓練</a:t>
            </a:r>
            <a:endParaRPr lang="en-US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複習教材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en-US" altLang="en-US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複習測驗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，未通過者須重考。</a:t>
            </a:r>
            <a:endParaRPr lang="en-US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標題 2">
            <a:extLst>
              <a:ext uri="{FF2B5EF4-FFF2-40B4-BE49-F238E27FC236}">
                <a16:creationId xmlns:a16="http://schemas.microsoft.com/office/drawing/2014/main" id="{59471B26-A08D-4205-8D6C-26F9E29A6964}"/>
              </a:ext>
            </a:extLst>
          </p:cNvPr>
          <p:cNvSpPr txBox="1">
            <a:spLocks/>
          </p:cNvSpPr>
          <p:nvPr/>
        </p:nvSpPr>
        <p:spPr>
          <a:xfrm>
            <a:off x="313099" y="1071441"/>
            <a:ext cx="7416824" cy="1123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預計措施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538ECBD-0BF0-48C1-AF2B-487D8A93C18F}"/>
              </a:ext>
            </a:extLst>
          </p:cNvPr>
          <p:cNvSpPr/>
          <p:nvPr/>
        </p:nvSpPr>
        <p:spPr>
          <a:xfrm>
            <a:off x="368490" y="365125"/>
            <a:ext cx="111911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智慧財產管理</a:t>
            </a:r>
            <a:r>
              <a:rPr lang="en-US" altLang="zh-TW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2026</a:t>
            </a:r>
            <a:r>
              <a:rPr lang="zh-TW" altLang="en-US" sz="30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年度計畫報告</a:t>
            </a:r>
          </a:p>
        </p:txBody>
      </p:sp>
    </p:spTree>
    <p:extLst>
      <p:ext uri="{BB962C8B-B14F-4D97-AF65-F5344CB8AC3E}">
        <p14:creationId xmlns:p14="http://schemas.microsoft.com/office/powerpoint/2010/main" val="516472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寬螢幕</PresentationFormat>
  <Paragraphs>29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2025-09-09T03:41:15Z</dcterms:created>
  <dcterms:modified xsi:type="dcterms:W3CDTF">2025-09-09T03:41:50Z</dcterms:modified>
</cp:coreProperties>
</file>