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74" r:id="rId2"/>
    <p:sldId id="389" r:id="rId3"/>
    <p:sldId id="390" r:id="rId4"/>
    <p:sldId id="377" r:id="rId5"/>
    <p:sldId id="391" r:id="rId6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6" autoAdjust="0"/>
    <p:restoredTop sz="94660"/>
  </p:normalViewPr>
  <p:slideViewPr>
    <p:cSldViewPr snapToGrid="0">
      <p:cViewPr varScale="1">
        <p:scale>
          <a:sx n="74" d="100"/>
          <a:sy n="74" d="100"/>
        </p:scale>
        <p:origin x="366" y="4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71613655-AC46-4C67-8F19-8DC683B86C9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76DA6115-AF7D-4145-B3FE-C8FCF55E60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3DABB602-0FED-4AFC-B5FF-85C80E5B3D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E021A-2118-43BF-9826-861479A740F2}" type="datetimeFigureOut">
              <a:rPr lang="zh-TW" altLang="en-US" smtClean="0"/>
              <a:t>2025/9/9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6EC3D694-0246-4E8F-A64D-9E8A3AA0E6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47EC308C-BCED-4488-9387-6CFA88634C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5681B-11F6-46B2-AD34-F9ABC57DEFE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310947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FCA4B94-40EE-4F22-A277-57379BB310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5AE7EFAE-1923-456C-BE1B-242072A6EDF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15168470-7EB4-4EB2-BAE4-A2AA55F355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E021A-2118-43BF-9826-861479A740F2}" type="datetimeFigureOut">
              <a:rPr lang="zh-TW" altLang="en-US" smtClean="0"/>
              <a:t>2025/9/9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98790BCB-9484-4F44-89CA-FB512D1031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C413469B-E601-46C0-9205-D7300F7BB8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5681B-11F6-46B2-AD34-F9ABC57DEFE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564301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id="{BBCA6CC5-E7E7-4476-8114-80DC882F7C0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C062EB82-2782-463F-A0E6-7396F86D41F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B398363B-365F-49C7-9630-2A61109681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E021A-2118-43BF-9826-861479A740F2}" type="datetimeFigureOut">
              <a:rPr lang="zh-TW" altLang="en-US" smtClean="0"/>
              <a:t>2025/9/9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41BDF94B-B007-4E06-AFDD-7163036794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3D3418E2-B71B-4169-8F8D-ACB5DA05DC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5681B-11F6-46B2-AD34-F9ABC57DEFE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870550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1DA0908-0131-40C1-8D96-F23D1804BE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00AB9356-FFB1-46C8-AAF6-6CE1C4F2ED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5B619524-BA6A-4D46-9E75-D39CA4DB1B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E021A-2118-43BF-9826-861479A740F2}" type="datetimeFigureOut">
              <a:rPr lang="zh-TW" altLang="en-US" smtClean="0"/>
              <a:t>2025/9/9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0C1397D8-D79F-4165-ADD1-19F52A1948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1AAC685C-49B4-43FC-8E94-18D45CB234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5681B-11F6-46B2-AD34-F9ABC57DEFE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446262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FC39DA71-FF82-4112-AF24-DDBC23FFA1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568CAA87-2A78-4F06-A6BE-EBEF6EC398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D6209450-E561-4AD2-8968-F9CC33A542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E021A-2118-43BF-9826-861479A740F2}" type="datetimeFigureOut">
              <a:rPr lang="zh-TW" altLang="en-US" smtClean="0"/>
              <a:t>2025/9/9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47A6E0E8-553F-4D8A-80E6-6DAB6D576D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8784C4CB-6C8A-4724-A826-898FFF3C2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5681B-11F6-46B2-AD34-F9ABC57DEFE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238788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FEF914F-1FCC-487A-8828-2946A6FC05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5645EEAA-939B-4AEE-82CF-7028F7113DF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23EBFB28-8B6C-4CDE-A6E3-531029DBF38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BE01904E-9C80-49C7-9007-61B04B0ECE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E021A-2118-43BF-9826-861479A740F2}" type="datetimeFigureOut">
              <a:rPr lang="zh-TW" altLang="en-US" smtClean="0"/>
              <a:t>2025/9/9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5142C397-EC68-44A9-B61E-DBD23B1B47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EA7EDF29-8AF6-4D9D-B854-7398016198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5681B-11F6-46B2-AD34-F9ABC57DEFE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034099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F54CED5-EFBB-40E5-8BD1-77803F1E2B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0807BE59-C4B0-4717-B851-50058C16EC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4AC4D779-B20E-4237-A586-1B9C0016F57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BF31D189-00A8-492A-A19C-5DA086948C0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0A8FE495-E356-4906-A5B6-133B5CBD903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id="{9B24B300-5A34-43F0-9889-6624582804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E021A-2118-43BF-9826-861479A740F2}" type="datetimeFigureOut">
              <a:rPr lang="zh-TW" altLang="en-US" smtClean="0"/>
              <a:t>2025/9/9</a:t>
            </a:fld>
            <a:endParaRPr lang="zh-TW" altLang="en-US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id="{17E3BD22-BC1E-4E9A-A5A5-3AC1B8A2B6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id="{3BBC76E3-19BB-4396-8DF9-184C0F6362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5681B-11F6-46B2-AD34-F9ABC57DEFE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906653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F2EF4A3B-AE52-459F-B43C-02E8068A33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A817A55D-6E24-41BA-8E30-42A5FFEC90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E021A-2118-43BF-9826-861479A740F2}" type="datetimeFigureOut">
              <a:rPr lang="zh-TW" altLang="en-US" smtClean="0"/>
              <a:t>2025/9/9</a:t>
            </a:fld>
            <a:endParaRPr lang="zh-TW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E58C49EA-3C6E-48B1-9ACB-0AD473923F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D136E506-61A1-46EA-97EF-854E0A2697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5681B-11F6-46B2-AD34-F9ABC57DEFE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445078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7EC9D8B7-23C7-4FA8-88A5-9C121DD7DC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E021A-2118-43BF-9826-861479A740F2}" type="datetimeFigureOut">
              <a:rPr lang="zh-TW" altLang="en-US" smtClean="0"/>
              <a:t>2025/9/9</a:t>
            </a:fld>
            <a:endParaRPr lang="zh-TW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D579FD62-9379-421D-8DAB-AEBBC9F49A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89AAFC1F-C6F7-4502-B6CF-32A04B0C0A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5681B-11F6-46B2-AD34-F9ABC57DEFE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32872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BF525B0-4723-4E5C-96CA-218D11297D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0B187B82-4816-4928-9E1E-BDDDF279A9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1231D7F0-D468-4D9B-9446-795A67BED3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9AC81535-FCA5-4C5A-A89F-E79A588EDC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E021A-2118-43BF-9826-861479A740F2}" type="datetimeFigureOut">
              <a:rPr lang="zh-TW" altLang="en-US" smtClean="0"/>
              <a:t>2025/9/9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DFEC628D-0ADF-4079-B2A9-D9DA0DC456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674DBC95-7F91-4B94-8396-F6F8AEBBA0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5681B-11F6-46B2-AD34-F9ABC57DEFE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242898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325CE3E-7136-40FD-9A3D-434C347463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id="{5D1A7B89-CD17-4270-826A-0B9E68359E2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B9161EB3-0D48-41AC-9789-3D5FF339310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53E4A376-11E5-49C8-AF16-E160525130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E021A-2118-43BF-9826-861479A740F2}" type="datetimeFigureOut">
              <a:rPr lang="zh-TW" altLang="en-US" smtClean="0"/>
              <a:t>2025/9/9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B395E781-0907-4DC8-BF67-C9507C398D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6EF5B806-A0FC-4BB4-91EF-22E4A113AD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5681B-11F6-46B2-AD34-F9ABC57DEFE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726144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14B97BEA-830C-41EF-9E7D-A9D83E8542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91BB683D-9980-40C1-BA53-2C24EDA516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C7024EC5-E339-4637-B3C1-EBE98C6B2D8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AE021A-2118-43BF-9826-861479A740F2}" type="datetimeFigureOut">
              <a:rPr lang="zh-TW" altLang="en-US" smtClean="0"/>
              <a:t>2025/9/9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A5822721-AB35-4823-83B7-9E6F0A07E70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9F00E2E5-0E34-416D-ABD8-4D98573EE8C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E5681B-11F6-46B2-AD34-F9ABC57DEFE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71348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>
            <a:extLst>
              <a:ext uri="{FF2B5EF4-FFF2-40B4-BE49-F238E27FC236}">
                <a16:creationId xmlns:a16="http://schemas.microsoft.com/office/drawing/2014/main" id="{B6D07FB9-AB9C-4C17-BF07-00840341C1E2}"/>
              </a:ext>
            </a:extLst>
          </p:cNvPr>
          <p:cNvSpPr/>
          <p:nvPr/>
        </p:nvSpPr>
        <p:spPr>
          <a:xfrm>
            <a:off x="695400" y="4313730"/>
            <a:ext cx="756084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200000"/>
              </a:lnSpc>
              <a:buFont typeface="+mj-lt"/>
              <a:buAutoNum type="arabicPeriod"/>
            </a:pP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預防系統漏洞造成的資安風險 </a:t>
            </a:r>
          </a:p>
          <a:p>
            <a:pPr marL="457200" indent="-457200">
              <a:lnSpc>
                <a:spcPct val="200000"/>
              </a:lnSpc>
              <a:buFont typeface="+mj-lt"/>
              <a:buAutoNum type="arabicPeriod"/>
            </a:pP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偵測資料外洩風險</a:t>
            </a:r>
          </a:p>
          <a:p>
            <a:pPr marL="457200" indent="-457200">
              <a:lnSpc>
                <a:spcPct val="200000"/>
              </a:lnSpc>
              <a:buFont typeface="+mj-lt"/>
              <a:buAutoNum type="arabicPeriod"/>
            </a:pP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強化備援機制 </a:t>
            </a:r>
          </a:p>
        </p:txBody>
      </p:sp>
      <p:sp>
        <p:nvSpPr>
          <p:cNvPr id="6" name="標題 2">
            <a:extLst>
              <a:ext uri="{FF2B5EF4-FFF2-40B4-BE49-F238E27FC236}">
                <a16:creationId xmlns:a16="http://schemas.microsoft.com/office/drawing/2014/main" id="{541873D7-F47E-4169-9550-321B7D54C01B}"/>
              </a:ext>
            </a:extLst>
          </p:cNvPr>
          <p:cNvSpPr txBox="1">
            <a:spLocks/>
          </p:cNvSpPr>
          <p:nvPr/>
        </p:nvSpPr>
        <p:spPr>
          <a:xfrm>
            <a:off x="695400" y="3537768"/>
            <a:ext cx="7416824" cy="11236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z="3000" b="1" dirty="0">
                <a:solidFill>
                  <a:schemeClr val="accent5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本年度規劃目標</a:t>
            </a:r>
          </a:p>
        </p:txBody>
      </p:sp>
      <p:pic>
        <p:nvPicPr>
          <p:cNvPr id="9" name="圖片 8">
            <a:extLst>
              <a:ext uri="{FF2B5EF4-FFF2-40B4-BE49-F238E27FC236}">
                <a16:creationId xmlns:a16="http://schemas.microsoft.com/office/drawing/2014/main" id="{FF845C81-6514-4FD6-8147-E5042CD7F67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6440" y="6093296"/>
            <a:ext cx="1975099" cy="624131"/>
          </a:xfrm>
          <a:prstGeom prst="rect">
            <a:avLst/>
          </a:prstGeom>
        </p:spPr>
      </p:pic>
      <p:sp>
        <p:nvSpPr>
          <p:cNvPr id="10" name="標題 2">
            <a:extLst>
              <a:ext uri="{FF2B5EF4-FFF2-40B4-BE49-F238E27FC236}">
                <a16:creationId xmlns:a16="http://schemas.microsoft.com/office/drawing/2014/main" id="{35F8542E-E00A-46BD-9217-E23A7006AEC5}"/>
              </a:ext>
            </a:extLst>
          </p:cNvPr>
          <p:cNvSpPr txBox="1">
            <a:spLocks/>
          </p:cNvSpPr>
          <p:nvPr/>
        </p:nvSpPr>
        <p:spPr>
          <a:xfrm>
            <a:off x="313099" y="201206"/>
            <a:ext cx="10047142" cy="11236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z="3600" b="1" dirty="0">
                <a:solidFill>
                  <a:schemeClr val="accent5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資通安全管理執行情形</a:t>
            </a:r>
          </a:p>
        </p:txBody>
      </p:sp>
      <p:pic>
        <p:nvPicPr>
          <p:cNvPr id="14" name="圖片 13">
            <a:extLst>
              <a:ext uri="{FF2B5EF4-FFF2-40B4-BE49-F238E27FC236}">
                <a16:creationId xmlns:a16="http://schemas.microsoft.com/office/drawing/2014/main" id="{8FA4ABF3-A648-4291-93BD-F70450B6FA5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79668" y="3537768"/>
            <a:ext cx="2645126" cy="2781161"/>
          </a:xfrm>
          <a:prstGeom prst="rect">
            <a:avLst/>
          </a:prstGeom>
        </p:spPr>
      </p:pic>
      <p:sp>
        <p:nvSpPr>
          <p:cNvPr id="7" name="標題 2">
            <a:extLst>
              <a:ext uri="{FF2B5EF4-FFF2-40B4-BE49-F238E27FC236}">
                <a16:creationId xmlns:a16="http://schemas.microsoft.com/office/drawing/2014/main" id="{541873D7-F47E-4169-9550-321B7D54C01B}"/>
              </a:ext>
            </a:extLst>
          </p:cNvPr>
          <p:cNvSpPr txBox="1">
            <a:spLocks/>
          </p:cNvSpPr>
          <p:nvPr/>
        </p:nvSpPr>
        <p:spPr>
          <a:xfrm>
            <a:off x="595251" y="1072844"/>
            <a:ext cx="7416824" cy="11236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z="3000" b="1" dirty="0">
                <a:solidFill>
                  <a:schemeClr val="accent5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背景</a:t>
            </a:r>
          </a:p>
        </p:txBody>
      </p:sp>
      <p:sp>
        <p:nvSpPr>
          <p:cNvPr id="11" name="矩形 10">
            <a:extLst>
              <a:ext uri="{FF2B5EF4-FFF2-40B4-BE49-F238E27FC236}">
                <a16:creationId xmlns:a16="http://schemas.microsoft.com/office/drawing/2014/main" id="{B6D07FB9-AB9C-4C17-BF07-00840341C1E2}"/>
              </a:ext>
            </a:extLst>
          </p:cNvPr>
          <p:cNvSpPr/>
          <p:nvPr/>
        </p:nvSpPr>
        <p:spPr>
          <a:xfrm>
            <a:off x="623392" y="2082113"/>
            <a:ext cx="756084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有鑑於資安事件頻傳，勒索病毒、資料外洩與系統漏洞風險日益嚴重，本公司資安需從預防、偵測與備援三方面強化。</a:t>
            </a:r>
          </a:p>
          <a:p>
            <a:pPr marL="457200" indent="-457200">
              <a:lnSpc>
                <a:spcPct val="200000"/>
              </a:lnSpc>
              <a:buFont typeface="+mj-lt"/>
              <a:buAutoNum type="arabicPeriod"/>
            </a:pPr>
            <a:endParaRPr lang="zh-TW" altLang="en-US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1914713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>
          <a:xfrm>
            <a:off x="397940" y="298429"/>
            <a:ext cx="10267785" cy="1123628"/>
          </a:xfrm>
        </p:spPr>
        <p:txBody>
          <a:bodyPr>
            <a:normAutofit/>
          </a:bodyPr>
          <a:lstStyle/>
          <a:p>
            <a:r>
              <a:rPr lang="zh-TW" altLang="en-US" sz="3600" b="1" dirty="0">
                <a:solidFill>
                  <a:schemeClr val="accent5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資通安全管理執行情形</a:t>
            </a:r>
          </a:p>
        </p:txBody>
      </p:sp>
      <p:pic>
        <p:nvPicPr>
          <p:cNvPr id="5" name="圖片 4">
            <a:extLst>
              <a:ext uri="{FF2B5EF4-FFF2-40B4-BE49-F238E27FC236}">
                <a16:creationId xmlns:a16="http://schemas.microsoft.com/office/drawing/2014/main" id="{FC45692C-97C8-488E-8EF4-0950332A72F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6440" y="6093296"/>
            <a:ext cx="1975099" cy="624131"/>
          </a:xfrm>
          <a:prstGeom prst="rect">
            <a:avLst/>
          </a:prstGeom>
        </p:spPr>
      </p:pic>
      <p:sp>
        <p:nvSpPr>
          <p:cNvPr id="7" name="標題 2">
            <a:extLst>
              <a:ext uri="{FF2B5EF4-FFF2-40B4-BE49-F238E27FC236}">
                <a16:creationId xmlns:a16="http://schemas.microsoft.com/office/drawing/2014/main" id="{3AA5706F-8C5C-49F7-88FF-6F3E4812A0A1}"/>
              </a:ext>
            </a:extLst>
          </p:cNvPr>
          <p:cNvSpPr txBox="1">
            <a:spLocks/>
          </p:cNvSpPr>
          <p:nvPr/>
        </p:nvSpPr>
        <p:spPr>
          <a:xfrm>
            <a:off x="528389" y="1422057"/>
            <a:ext cx="7416824" cy="11236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z="3000" b="1" dirty="0">
                <a:solidFill>
                  <a:schemeClr val="accent5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預防系統漏洞造成的資安風險</a:t>
            </a:r>
          </a:p>
        </p:txBody>
      </p:sp>
      <p:graphicFrame>
        <p:nvGraphicFramePr>
          <p:cNvPr id="2" name="表格 1">
            <a:extLst>
              <a:ext uri="{FF2B5EF4-FFF2-40B4-BE49-F238E27FC236}">
                <a16:creationId xmlns:a16="http://schemas.microsoft.com/office/drawing/2014/main" id="{3C8F0A1A-F8BA-4712-BB89-94EB619FC8A6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528389" y="2466782"/>
          <a:ext cx="11394322" cy="3383280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1214757">
                  <a:extLst>
                    <a:ext uri="{9D8B030D-6E8A-4147-A177-3AD203B41FA5}">
                      <a16:colId xmlns:a16="http://schemas.microsoft.com/office/drawing/2014/main" val="3509480154"/>
                    </a:ext>
                  </a:extLst>
                </a:gridCol>
                <a:gridCol w="2704567">
                  <a:extLst>
                    <a:ext uri="{9D8B030D-6E8A-4147-A177-3AD203B41FA5}">
                      <a16:colId xmlns:a16="http://schemas.microsoft.com/office/drawing/2014/main" val="2497548103"/>
                    </a:ext>
                  </a:extLst>
                </a:gridCol>
                <a:gridCol w="5060271">
                  <a:extLst>
                    <a:ext uri="{9D8B030D-6E8A-4147-A177-3AD203B41FA5}">
                      <a16:colId xmlns:a16="http://schemas.microsoft.com/office/drawing/2014/main" val="2143886248"/>
                    </a:ext>
                  </a:extLst>
                </a:gridCol>
                <a:gridCol w="2414727">
                  <a:extLst>
                    <a:ext uri="{9D8B030D-6E8A-4147-A177-3AD203B41FA5}">
                      <a16:colId xmlns:a16="http://schemas.microsoft.com/office/drawing/2014/main" val="3401863735"/>
                    </a:ext>
                  </a:extLst>
                </a:gridCol>
              </a:tblGrid>
              <a:tr h="283658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項次</a:t>
                      </a:r>
                      <a:endParaRPr lang="zh-TW" altLang="en-US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zh-TW" altLang="en-US" sz="1800" kern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措施</a:t>
                      </a:r>
                      <a:endParaRPr lang="zh-TW" altLang="en-US" sz="1800" b="1" kern="1200" dirty="0">
                        <a:solidFill>
                          <a:schemeClr val="lt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zh-TW" altLang="en-US" sz="1800" kern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說明</a:t>
                      </a:r>
                      <a:endParaRPr lang="zh-TW" altLang="en-US" sz="1800" b="1" kern="1200" dirty="0">
                        <a:solidFill>
                          <a:schemeClr val="lt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zh-TW" altLang="en-US" sz="1800" kern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進度／備註</a:t>
                      </a:r>
                      <a:endParaRPr lang="zh-TW" altLang="en-US" sz="1800" b="1" kern="1200" dirty="0">
                        <a:solidFill>
                          <a:schemeClr val="lt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72023391"/>
                  </a:ext>
                </a:extLst>
              </a:tr>
              <a:tr h="113463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TW" sz="1800" kern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</a:t>
                      </a:r>
                      <a:endParaRPr lang="en-US" altLang="zh-TW" sz="1800" b="1" kern="1200" dirty="0">
                        <a:solidFill>
                          <a:schemeClr val="lt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zh-TW" altLang="en-US" sz="1800" kern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制定標準化修補流程</a:t>
                      </a:r>
                      <a:endParaRPr lang="zh-TW" altLang="en-US" sz="1800" b="1" kern="1200" dirty="0">
                        <a:solidFill>
                          <a:schemeClr val="lt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l" defTabSz="914400" rtl="0" eaLnBrk="1" latinLnBrk="0" hangingPunct="1">
                        <a:buFont typeface="Arial" panose="020B0604020202020204" pitchFamily="34" charset="0"/>
                        <a:buNone/>
                      </a:pPr>
                      <a:r>
                        <a:rPr lang="zh-TW" altLang="en-US" sz="1800" kern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協同研發部門制定標準化漏洞修補流程</a:t>
                      </a:r>
                      <a:endParaRPr lang="en-US" altLang="zh-TW" sz="1800" kern="12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marL="285750" indent="-2857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zh-TW" altLang="en-US" sz="1800" kern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建置漏洞內容追蹤清單</a:t>
                      </a:r>
                      <a:endParaRPr lang="en-US" altLang="zh-TW" sz="1800" kern="12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marL="285750" indent="-2857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zh-TW" altLang="en-US" sz="1800" kern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依照系統重要性與漏洞等級決定修補優先順序及預計修補時程</a:t>
                      </a:r>
                      <a:endParaRPr lang="en-US" altLang="zh-TW" sz="1800" kern="12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marL="285750" indent="-2857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zh-TW" altLang="en-US" sz="1800" kern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後續回報修補情況及複查</a:t>
                      </a:r>
                      <a:endParaRPr lang="zh-TW" altLang="en-US" sz="1800" b="1" kern="1200" dirty="0">
                        <a:solidFill>
                          <a:schemeClr val="lt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zh-TW" altLang="en-US" sz="1800" kern="1200" dirty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已導入政策並執行</a:t>
                      </a:r>
                      <a:endParaRPr lang="en-US" altLang="zh-TW" sz="1800" kern="1200" dirty="0">
                        <a:solidFill>
                          <a:schemeClr val="dk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32483420"/>
                  </a:ext>
                </a:extLst>
              </a:tr>
              <a:tr h="709144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TW" sz="1800" kern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</a:t>
                      </a:r>
                      <a:endParaRPr lang="en-US" altLang="zh-TW" sz="1800" b="1" kern="1200" dirty="0">
                        <a:solidFill>
                          <a:schemeClr val="lt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zh-TW" altLang="en-US" sz="1800" kern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導入趨勢 </a:t>
                      </a:r>
                      <a:r>
                        <a:rPr lang="en-US" sz="1800" kern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Vision One</a:t>
                      </a:r>
                      <a:endParaRPr lang="en-US" sz="1800" b="1" kern="1200" dirty="0">
                        <a:solidFill>
                          <a:schemeClr val="lt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zh-TW" altLang="en-US" sz="1800" kern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透過</a:t>
                      </a:r>
                      <a:r>
                        <a:rPr lang="en-US" altLang="zh-TW" sz="1800" kern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EDR</a:t>
                      </a:r>
                      <a:r>
                        <a:rPr lang="zh-TW" altLang="en-US" sz="1800" kern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集中化平台強化漏洞監控和偵測，增加漏洞防護能力</a:t>
                      </a:r>
                      <a:endParaRPr lang="zh-TW" altLang="en-US" sz="1800" b="1" kern="1200" dirty="0">
                        <a:solidFill>
                          <a:schemeClr val="lt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zh-TW" altLang="en-US" sz="1800" kern="1200" dirty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預計下半年合作導入華碩數位安全中心</a:t>
                      </a:r>
                      <a:r>
                        <a:rPr lang="en-US" altLang="zh-TW" sz="1800" kern="1200" dirty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MDR</a:t>
                      </a:r>
                      <a:r>
                        <a:rPr lang="zh-TW" altLang="en-US" sz="1800" kern="1200" dirty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產品</a:t>
                      </a:r>
                      <a:endParaRPr lang="en-US" altLang="zh-TW" sz="1800" kern="1200" dirty="0">
                        <a:solidFill>
                          <a:schemeClr val="dk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13056963"/>
                  </a:ext>
                </a:extLst>
              </a:tr>
              <a:tr h="496401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TW" sz="1800" kern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</a:t>
                      </a:r>
                      <a:endParaRPr lang="en-US" altLang="zh-TW" sz="1800" b="1" kern="1200" dirty="0">
                        <a:solidFill>
                          <a:schemeClr val="lt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zh-TW" altLang="en-US" sz="1800" kern="120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持續升級／汰換老舊系統</a:t>
                      </a:r>
                      <a:endParaRPr lang="zh-TW" altLang="en-US" sz="1800" b="1" kern="1200">
                        <a:solidFill>
                          <a:schemeClr val="lt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zh-TW" altLang="en-US" sz="1800" kern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依風險分級持續升級或停用老舊系統</a:t>
                      </a:r>
                      <a:endParaRPr lang="zh-TW" altLang="en-US" sz="1800" b="1" kern="1200" dirty="0">
                        <a:solidFill>
                          <a:schemeClr val="lt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zh-TW" altLang="en-US" sz="1800" kern="1200" dirty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已完成所有對外服務主機系統升級</a:t>
                      </a:r>
                      <a:endParaRPr lang="en-US" altLang="zh-TW" sz="1800" kern="1200" dirty="0">
                        <a:solidFill>
                          <a:schemeClr val="dk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689573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625789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>
          <a:xfrm>
            <a:off x="397940" y="298429"/>
            <a:ext cx="10254137" cy="1123628"/>
          </a:xfrm>
        </p:spPr>
        <p:txBody>
          <a:bodyPr>
            <a:normAutofit/>
          </a:bodyPr>
          <a:lstStyle/>
          <a:p>
            <a:r>
              <a:rPr lang="zh-TW" altLang="en-US" sz="3600" b="1" dirty="0">
                <a:solidFill>
                  <a:schemeClr val="accent5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資通安全管理執行情形</a:t>
            </a:r>
            <a:r>
              <a:rPr lang="en-US" altLang="zh-TW" sz="2000" b="1" dirty="0">
                <a:solidFill>
                  <a:schemeClr val="accent5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(2025</a:t>
            </a:r>
            <a:r>
              <a:rPr lang="zh-TW" altLang="en-US" sz="2000" b="1" dirty="0">
                <a:solidFill>
                  <a:schemeClr val="accent5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年</a:t>
            </a:r>
            <a:r>
              <a:rPr lang="en-US" altLang="zh-TW" sz="2000" b="1" dirty="0">
                <a:solidFill>
                  <a:schemeClr val="accent5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1-6</a:t>
            </a:r>
            <a:r>
              <a:rPr lang="zh-TW" altLang="en-US" sz="2000" b="1" dirty="0">
                <a:solidFill>
                  <a:schemeClr val="accent5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月</a:t>
            </a:r>
            <a:r>
              <a:rPr lang="en-US" altLang="zh-TW" sz="2000" b="1" dirty="0">
                <a:solidFill>
                  <a:schemeClr val="accent5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endParaRPr lang="zh-TW" altLang="en-US" sz="3600" b="1" dirty="0">
              <a:solidFill>
                <a:schemeClr val="accent5">
                  <a:lumMod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pic>
        <p:nvPicPr>
          <p:cNvPr id="5" name="圖片 4">
            <a:extLst>
              <a:ext uri="{FF2B5EF4-FFF2-40B4-BE49-F238E27FC236}">
                <a16:creationId xmlns:a16="http://schemas.microsoft.com/office/drawing/2014/main" id="{FC45692C-97C8-488E-8EF4-0950332A72F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6440" y="6093296"/>
            <a:ext cx="1975099" cy="624131"/>
          </a:xfrm>
          <a:prstGeom prst="rect">
            <a:avLst/>
          </a:prstGeom>
        </p:spPr>
      </p:pic>
      <p:graphicFrame>
        <p:nvGraphicFramePr>
          <p:cNvPr id="4" name="表格 3">
            <a:extLst>
              <a:ext uri="{FF2B5EF4-FFF2-40B4-BE49-F238E27FC236}">
                <a16:creationId xmlns:a16="http://schemas.microsoft.com/office/drawing/2014/main" id="{7D3339FB-1253-4E39-92A5-C2626B5D2DC9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528389" y="2611493"/>
          <a:ext cx="10515600" cy="2560320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1202757">
                  <a:extLst>
                    <a:ext uri="{9D8B030D-6E8A-4147-A177-3AD203B41FA5}">
                      <a16:colId xmlns:a16="http://schemas.microsoft.com/office/drawing/2014/main" val="4284189657"/>
                    </a:ext>
                  </a:extLst>
                </a:gridCol>
                <a:gridCol w="2565646">
                  <a:extLst>
                    <a:ext uri="{9D8B030D-6E8A-4147-A177-3AD203B41FA5}">
                      <a16:colId xmlns:a16="http://schemas.microsoft.com/office/drawing/2014/main" val="2103403409"/>
                    </a:ext>
                  </a:extLst>
                </a:gridCol>
                <a:gridCol w="4118297">
                  <a:extLst>
                    <a:ext uri="{9D8B030D-6E8A-4147-A177-3AD203B41FA5}">
                      <a16:colId xmlns:a16="http://schemas.microsoft.com/office/drawing/2014/main" val="3116709597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17673031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項次</a:t>
                      </a:r>
                      <a:endParaRPr lang="zh-TW" altLang="en-US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措施</a:t>
                      </a:r>
                      <a:endParaRPr lang="zh-TW" altLang="en-US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說明</a:t>
                      </a:r>
                      <a:endParaRPr lang="zh-TW" altLang="en-US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進度／備註</a:t>
                      </a:r>
                      <a:endParaRPr lang="zh-TW" altLang="en-US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4490366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帳戶與資料風險盤點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對各平台帳戶和資料進行盤點、分類，並標記其風險級別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—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80487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強化身分驗證機制</a:t>
                      </a:r>
                      <a:endParaRPr lang="en-US" altLang="zh-TW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根據不同平台特性導入多重因素驗證 </a:t>
                      </a:r>
                      <a:r>
                        <a:rPr lang="en-US" altLang="zh-TW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如 </a:t>
                      </a:r>
                      <a:r>
                        <a:rPr lang="en-US" altLang="zh-TW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MFA)</a:t>
                      </a:r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，提升登入安全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AWS</a:t>
                      </a:r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帳戶等已導入</a:t>
                      </a:r>
                      <a:r>
                        <a:rPr lang="en-US" altLang="zh-TW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MFA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997299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altLang="zh-TW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EDR </a:t>
                      </a:r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監控存取行為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透過導入 </a:t>
                      </a:r>
                      <a:r>
                        <a:rPr 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EDR (Endpoint Detection &amp; Response) </a:t>
                      </a:r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監控使用者存取行為，防範勒索軟體及內部威脅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目前 </a:t>
                      </a:r>
                      <a:r>
                        <a:rPr lang="en-US" altLang="zh-TW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EDR </a:t>
                      </a:r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導入率 </a:t>
                      </a:r>
                      <a:r>
                        <a:rPr lang="en-US" altLang="zh-TW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80%</a:t>
                      </a:r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，持續部署中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7482845"/>
                  </a:ext>
                </a:extLst>
              </a:tr>
            </a:tbl>
          </a:graphicData>
        </a:graphic>
      </p:graphicFrame>
      <p:sp>
        <p:nvSpPr>
          <p:cNvPr id="7" name="標題 2">
            <a:extLst>
              <a:ext uri="{FF2B5EF4-FFF2-40B4-BE49-F238E27FC236}">
                <a16:creationId xmlns:a16="http://schemas.microsoft.com/office/drawing/2014/main" id="{3AA5706F-8C5C-49F7-88FF-6F3E4812A0A1}"/>
              </a:ext>
            </a:extLst>
          </p:cNvPr>
          <p:cNvSpPr txBox="1">
            <a:spLocks/>
          </p:cNvSpPr>
          <p:nvPr/>
        </p:nvSpPr>
        <p:spPr>
          <a:xfrm>
            <a:off x="528389" y="1422057"/>
            <a:ext cx="7416824" cy="11236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z="3000" b="1" dirty="0">
                <a:solidFill>
                  <a:schemeClr val="accent5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降低與偵測資料外洩風險</a:t>
            </a:r>
          </a:p>
        </p:txBody>
      </p:sp>
    </p:spTree>
    <p:extLst>
      <p:ext uri="{BB962C8B-B14F-4D97-AF65-F5344CB8AC3E}">
        <p14:creationId xmlns:p14="http://schemas.microsoft.com/office/powerpoint/2010/main" val="32588128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>
          <a:xfrm>
            <a:off x="397940" y="298429"/>
            <a:ext cx="10220018" cy="1123628"/>
          </a:xfrm>
        </p:spPr>
        <p:txBody>
          <a:bodyPr>
            <a:normAutofit/>
          </a:bodyPr>
          <a:lstStyle/>
          <a:p>
            <a:r>
              <a:rPr lang="zh-TW" altLang="en-US" sz="3600" b="1" dirty="0">
                <a:solidFill>
                  <a:schemeClr val="accent5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資通安全管理執行情形</a:t>
            </a:r>
          </a:p>
        </p:txBody>
      </p:sp>
      <p:pic>
        <p:nvPicPr>
          <p:cNvPr id="5" name="圖片 4">
            <a:extLst>
              <a:ext uri="{FF2B5EF4-FFF2-40B4-BE49-F238E27FC236}">
                <a16:creationId xmlns:a16="http://schemas.microsoft.com/office/drawing/2014/main" id="{FC45692C-97C8-488E-8EF4-0950332A72F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6440" y="6093296"/>
            <a:ext cx="1975099" cy="624131"/>
          </a:xfrm>
          <a:prstGeom prst="rect">
            <a:avLst/>
          </a:prstGeom>
        </p:spPr>
      </p:pic>
      <p:graphicFrame>
        <p:nvGraphicFramePr>
          <p:cNvPr id="4" name="表格 3">
            <a:extLst>
              <a:ext uri="{FF2B5EF4-FFF2-40B4-BE49-F238E27FC236}">
                <a16:creationId xmlns:a16="http://schemas.microsoft.com/office/drawing/2014/main" id="{7D3339FB-1253-4E39-92A5-C2626B5D2DC9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528389" y="2666396"/>
          <a:ext cx="10515600" cy="2926080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1202757">
                  <a:extLst>
                    <a:ext uri="{9D8B030D-6E8A-4147-A177-3AD203B41FA5}">
                      <a16:colId xmlns:a16="http://schemas.microsoft.com/office/drawing/2014/main" val="4284189657"/>
                    </a:ext>
                  </a:extLst>
                </a:gridCol>
                <a:gridCol w="2565646">
                  <a:extLst>
                    <a:ext uri="{9D8B030D-6E8A-4147-A177-3AD203B41FA5}">
                      <a16:colId xmlns:a16="http://schemas.microsoft.com/office/drawing/2014/main" val="2103403409"/>
                    </a:ext>
                  </a:extLst>
                </a:gridCol>
                <a:gridCol w="4118297">
                  <a:extLst>
                    <a:ext uri="{9D8B030D-6E8A-4147-A177-3AD203B41FA5}">
                      <a16:colId xmlns:a16="http://schemas.microsoft.com/office/drawing/2014/main" val="3116709597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17673031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項次</a:t>
                      </a:r>
                      <a:endParaRPr lang="zh-TW" altLang="en-US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措施</a:t>
                      </a:r>
                      <a:endParaRPr lang="zh-TW" altLang="en-US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說明</a:t>
                      </a:r>
                      <a:endParaRPr lang="zh-TW" altLang="en-US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進度／備註</a:t>
                      </a:r>
                      <a:endParaRPr lang="zh-TW" altLang="en-US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4490366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公司連外網路備援線路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架設公司連外網路備援環境，降低主線路異常時的影響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已完成環境架設</a:t>
                      </a:r>
                      <a:endParaRPr lang="en-US" altLang="zh-TW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80487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地端伺服器的備援主機</a:t>
                      </a:r>
                      <a:endParaRPr lang="en-US" altLang="zh-TW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汰換升級伺服器的備援主機，提升災害復原能力，且強化資安演練運作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預計下半年執行</a:t>
                      </a:r>
                      <a:endParaRPr lang="en-US" altLang="zh-TW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997299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雲端伺服器自動備分</a:t>
                      </a:r>
                      <a:endParaRPr lang="en-US" altLang="zh-TW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所有上雲伺服器已設定自動定期備份，並定期演練復原機制。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已完成佈署與定期演練</a:t>
                      </a:r>
                      <a:endParaRPr lang="en-US" altLang="zh-TW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機敏</a:t>
                      </a:r>
                      <a:r>
                        <a:rPr lang="en-US" altLang="zh-TW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財務</a:t>
                      </a:r>
                      <a:r>
                        <a:rPr lang="en-US" altLang="zh-TW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資訊遵守</a:t>
                      </a:r>
                      <a:r>
                        <a:rPr lang="en-US" altLang="zh-TW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3-2-1 </a:t>
                      </a:r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備份的原則</a:t>
                      </a:r>
                      <a:endParaRPr lang="en-US" altLang="zh-TW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至少 </a:t>
                      </a:r>
                      <a:r>
                        <a:rPr lang="en-US" altLang="zh-TW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 </a:t>
                      </a:r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份資料備份、存放 </a:t>
                      </a:r>
                      <a:r>
                        <a:rPr lang="en-US" altLang="zh-TW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 </a:t>
                      </a:r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種不同媒介，至少 </a:t>
                      </a:r>
                      <a:r>
                        <a:rPr lang="en-US" altLang="zh-TW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 </a:t>
                      </a:r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份異地備份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已完成佈署</a:t>
                      </a:r>
                      <a:endParaRPr lang="en-US" altLang="zh-TW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7" name="標題 2">
            <a:extLst>
              <a:ext uri="{FF2B5EF4-FFF2-40B4-BE49-F238E27FC236}">
                <a16:creationId xmlns:a16="http://schemas.microsoft.com/office/drawing/2014/main" id="{3AA5706F-8C5C-49F7-88FF-6F3E4812A0A1}"/>
              </a:ext>
            </a:extLst>
          </p:cNvPr>
          <p:cNvSpPr txBox="1">
            <a:spLocks/>
          </p:cNvSpPr>
          <p:nvPr/>
        </p:nvSpPr>
        <p:spPr>
          <a:xfrm>
            <a:off x="528389" y="1422057"/>
            <a:ext cx="7416824" cy="11236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z="3000" b="1" dirty="0">
                <a:solidFill>
                  <a:schemeClr val="accent5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強化備援機制</a:t>
            </a:r>
          </a:p>
        </p:txBody>
      </p:sp>
    </p:spTree>
    <p:extLst>
      <p:ext uri="{BB962C8B-B14F-4D97-AF65-F5344CB8AC3E}">
        <p14:creationId xmlns:p14="http://schemas.microsoft.com/office/powerpoint/2010/main" val="35238158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>
            <a:extLst>
              <a:ext uri="{FF2B5EF4-FFF2-40B4-BE49-F238E27FC236}">
                <a16:creationId xmlns:a16="http://schemas.microsoft.com/office/drawing/2014/main" id="{B6D07FB9-AB9C-4C17-BF07-00840341C1E2}"/>
              </a:ext>
            </a:extLst>
          </p:cNvPr>
          <p:cNvSpPr/>
          <p:nvPr/>
        </p:nvSpPr>
        <p:spPr>
          <a:xfrm>
            <a:off x="695400" y="2232381"/>
            <a:ext cx="7560840" cy="14556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200000"/>
              </a:lnSpc>
              <a:buFont typeface="Wingdings" panose="05000000000000000000" pitchFamily="2" charset="2"/>
              <a:buChar char="l"/>
            </a:pP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提高員工資安意識</a:t>
            </a:r>
          </a:p>
          <a:p>
            <a:pPr marL="285750" indent="-285750">
              <a:lnSpc>
                <a:spcPct val="200000"/>
              </a:lnSpc>
              <a:buFont typeface="Wingdings" panose="05000000000000000000" pitchFamily="2" charset="2"/>
              <a:buChar char="l"/>
            </a:pP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強化權限控管 </a:t>
            </a:r>
          </a:p>
        </p:txBody>
      </p:sp>
      <p:sp>
        <p:nvSpPr>
          <p:cNvPr id="6" name="標題 2">
            <a:extLst>
              <a:ext uri="{FF2B5EF4-FFF2-40B4-BE49-F238E27FC236}">
                <a16:creationId xmlns:a16="http://schemas.microsoft.com/office/drawing/2014/main" id="{541873D7-F47E-4169-9550-321B7D54C01B}"/>
              </a:ext>
            </a:extLst>
          </p:cNvPr>
          <p:cNvSpPr txBox="1">
            <a:spLocks/>
          </p:cNvSpPr>
          <p:nvPr/>
        </p:nvSpPr>
        <p:spPr>
          <a:xfrm>
            <a:off x="695400" y="1307673"/>
            <a:ext cx="7416824" cy="11236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z="3000" b="1" dirty="0">
                <a:solidFill>
                  <a:schemeClr val="accent5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規畫目標</a:t>
            </a:r>
          </a:p>
        </p:txBody>
      </p:sp>
      <p:pic>
        <p:nvPicPr>
          <p:cNvPr id="9" name="圖片 8">
            <a:extLst>
              <a:ext uri="{FF2B5EF4-FFF2-40B4-BE49-F238E27FC236}">
                <a16:creationId xmlns:a16="http://schemas.microsoft.com/office/drawing/2014/main" id="{FF845C81-6514-4FD6-8147-E5042CD7F67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6440" y="6093296"/>
            <a:ext cx="1975099" cy="624131"/>
          </a:xfrm>
          <a:prstGeom prst="rect">
            <a:avLst/>
          </a:prstGeom>
        </p:spPr>
      </p:pic>
      <p:sp>
        <p:nvSpPr>
          <p:cNvPr id="10" name="標題 2">
            <a:extLst>
              <a:ext uri="{FF2B5EF4-FFF2-40B4-BE49-F238E27FC236}">
                <a16:creationId xmlns:a16="http://schemas.microsoft.com/office/drawing/2014/main" id="{35F8542E-E00A-46BD-9217-E23A7006AEC5}"/>
              </a:ext>
            </a:extLst>
          </p:cNvPr>
          <p:cNvSpPr txBox="1">
            <a:spLocks/>
          </p:cNvSpPr>
          <p:nvPr/>
        </p:nvSpPr>
        <p:spPr>
          <a:xfrm>
            <a:off x="313099" y="201206"/>
            <a:ext cx="10905361" cy="11236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z="3600" b="1" dirty="0">
                <a:solidFill>
                  <a:schemeClr val="accent5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資通安全管理</a:t>
            </a:r>
            <a:r>
              <a:rPr lang="en-US" altLang="zh-TW" sz="3600" b="1" dirty="0">
                <a:solidFill>
                  <a:schemeClr val="accent5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2026</a:t>
            </a:r>
            <a:r>
              <a:rPr lang="zh-TW" altLang="en-US" sz="3600" b="1" dirty="0">
                <a:solidFill>
                  <a:schemeClr val="accent5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年年度計畫報告</a:t>
            </a:r>
          </a:p>
        </p:txBody>
      </p:sp>
      <p:pic>
        <p:nvPicPr>
          <p:cNvPr id="14" name="圖片 13">
            <a:extLst>
              <a:ext uri="{FF2B5EF4-FFF2-40B4-BE49-F238E27FC236}">
                <a16:creationId xmlns:a16="http://schemas.microsoft.com/office/drawing/2014/main" id="{8FA4ABF3-A648-4291-93BD-F70450B6FA5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79668" y="3537768"/>
            <a:ext cx="2645126" cy="2781161"/>
          </a:xfrm>
          <a:prstGeom prst="rect">
            <a:avLst/>
          </a:prstGeom>
        </p:spPr>
      </p:pic>
      <p:sp>
        <p:nvSpPr>
          <p:cNvPr id="7" name="標題 2">
            <a:extLst>
              <a:ext uri="{FF2B5EF4-FFF2-40B4-BE49-F238E27FC236}">
                <a16:creationId xmlns:a16="http://schemas.microsoft.com/office/drawing/2014/main" id="{88C6F60F-7085-458A-B62A-44687AA79F75}"/>
              </a:ext>
            </a:extLst>
          </p:cNvPr>
          <p:cNvSpPr txBox="1">
            <a:spLocks/>
          </p:cNvSpPr>
          <p:nvPr/>
        </p:nvSpPr>
        <p:spPr>
          <a:xfrm>
            <a:off x="695400" y="3804720"/>
            <a:ext cx="7416824" cy="11236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z="3000" b="1" dirty="0">
                <a:solidFill>
                  <a:schemeClr val="accent5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預計措施</a:t>
            </a:r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853DD577-09DF-448E-8A4D-0CD182F05DE0}"/>
              </a:ext>
            </a:extLst>
          </p:cNvPr>
          <p:cNvSpPr/>
          <p:nvPr/>
        </p:nvSpPr>
        <p:spPr>
          <a:xfrm>
            <a:off x="695400" y="4515421"/>
            <a:ext cx="756084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200000"/>
              </a:lnSpc>
              <a:buFont typeface="Wingdings" panose="05000000000000000000" pitchFamily="2" charset="2"/>
              <a:buChar char="l"/>
            </a:pP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提升員工的資安教育訓練，強化員工的資安責任感</a:t>
            </a:r>
            <a:endParaRPr lang="en-US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285750" indent="-285750">
              <a:lnSpc>
                <a:spcPct val="200000"/>
              </a:lnSpc>
              <a:buFont typeface="Wingdings" panose="05000000000000000000" pitchFamily="2" charset="2"/>
              <a:buChar char="l"/>
            </a:pP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訓練後利用問卷測驗評估，檢視並要求達到標準 </a:t>
            </a:r>
            <a:endParaRPr lang="en-US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285750" indent="-285750">
              <a:lnSpc>
                <a:spcPct val="200000"/>
              </a:lnSpc>
              <a:buFont typeface="Wingdings" panose="05000000000000000000" pitchFamily="2" charset="2"/>
              <a:buChar char="l"/>
            </a:pP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針對所有使用的雲端服務強化權限控管</a:t>
            </a:r>
          </a:p>
        </p:txBody>
      </p:sp>
    </p:spTree>
    <p:extLst>
      <p:ext uri="{BB962C8B-B14F-4D97-AF65-F5344CB8AC3E}">
        <p14:creationId xmlns:p14="http://schemas.microsoft.com/office/powerpoint/2010/main" val="14439070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489</Words>
  <Application>Microsoft Office PowerPoint</Application>
  <PresentationFormat>寬螢幕</PresentationFormat>
  <Paragraphs>76</Paragraphs>
  <Slides>5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5</vt:i4>
      </vt:variant>
    </vt:vector>
  </HeadingPairs>
  <TitlesOfParts>
    <vt:vector size="12" baseType="lpstr">
      <vt:lpstr>微軟正黑體</vt:lpstr>
      <vt:lpstr>新細明體</vt:lpstr>
      <vt:lpstr>Arial</vt:lpstr>
      <vt:lpstr>Calibri</vt:lpstr>
      <vt:lpstr>Calibri Light</vt:lpstr>
      <vt:lpstr>Wingdings</vt:lpstr>
      <vt:lpstr>Office 佈景主題</vt:lpstr>
      <vt:lpstr>PowerPoint 簡報</vt:lpstr>
      <vt:lpstr>資通安全管理執行情形</vt:lpstr>
      <vt:lpstr>資通安全管理執行情形(2025年1-6月)</vt:lpstr>
      <vt:lpstr>資通安全管理執行情形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USER</dc:creator>
  <cp:lastModifiedBy>USER</cp:lastModifiedBy>
  <cp:revision>1</cp:revision>
  <dcterms:created xsi:type="dcterms:W3CDTF">2025-09-09T02:50:00Z</dcterms:created>
  <dcterms:modified xsi:type="dcterms:W3CDTF">2025-09-09T02:52:18Z</dcterms:modified>
</cp:coreProperties>
</file>