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408" r:id="rId3"/>
    <p:sldId id="409" r:id="rId4"/>
    <p:sldId id="382" r:id="rId5"/>
    <p:sldId id="406" r:id="rId6"/>
    <p:sldId id="407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6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DED74F-DD59-4B3E-8B69-0569F3D127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3F40B5F-84B5-4A93-B1A3-80423D18E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86DD69-55AF-495F-AAF4-DE15B161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00D276-4B49-4A98-B3DF-B03EFFB2B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C28DE7-7CD3-4756-AEAB-51981064D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517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A604DF-191D-43BD-9DAF-0252C13F9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53165FE-2CAF-4E72-B1A9-222D6ABF0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0AA1526-61BE-4255-99F5-C47960930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A5D16-7E17-40B6-992E-20B41E15F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72E11A-FEC0-4CBD-A4BC-9E5595100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86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3FFA06E-C042-4010-95B2-B6BEF7390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2D2371A-59BE-4824-A1BC-3B715D627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81903F-49E1-4C3F-8A3B-06F78957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3EB76F8-3E8B-4F80-97A3-CC6CD159F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A6E984A-7427-4F29-A540-272B71A54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67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81923C-D05F-4313-959C-C853D6D4C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5D42E69-4BA7-4960-9E17-41AB36542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49E1B18-1D22-4792-8CEE-6B89B7DC2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C309737-AA9F-42B7-8FAF-FA54F2803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37A7935-C2C2-44FD-8721-22C2C9A95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557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3B4C6B-9159-4B39-B498-E9411D272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5CAC677-6B99-4344-ACC4-2B3DABD48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8CA6D7-7C88-4A55-BA3E-1435783D5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60BD0F6-7EB8-4582-BC88-511CFAE50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6D3B0B2-FD09-4A2F-AC6C-288091F0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445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E8993E-11A1-4BFA-870B-CBC0E23CA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D30D93-E66D-40E2-8052-C4E4253C3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4305667-F444-4B9F-B2D3-F0A06570C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4389DF7-3F08-473D-8062-407932354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F0DD302-6739-4336-A688-C5E8CC62D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FA8C0D7-C23E-4815-B80C-BD56813CB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51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B7FECB-2627-43AA-8DB2-99D447519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5C1FD9D-A540-4069-B1E4-E40B98C48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7DDFAE-1AC0-4837-A96A-338EAA3B9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00EE815-7D4E-4751-8CC2-E93334D43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469B18F-89E9-4AD7-B823-F6C71D6E4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BFDD96A-F432-4246-AF26-304E79A11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C4F1710-C65F-40EB-8CB0-3406C30BC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DFDD0A7-F32D-4F6E-8CA1-AD1A0DA9C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20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6A2DD8-599C-458B-9A52-CE98046FF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C75A015-6F09-42D6-949E-C33480316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4A34FFC-813A-4162-8689-FA95522C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E202494-ABC4-4750-AA26-C62140607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50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B96B3F53-B2F5-4ABF-B46E-3BFF737EB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4E35B5B-4089-40B4-B4AB-6C486E63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60118B8-A97F-4A81-BF2C-454050EB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044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446078-2CE6-4AE7-A19C-383AA349C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6B649A4-46DA-44B8-A379-BE62D49C7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81BC153-1125-4C38-89EC-E790EF0A5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A1E146F-E6EB-4F0E-8E9A-8BFD4C539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984534D-0E0E-4F92-A86F-176E5FF79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6503B46-C881-4C25-B544-4072C3DF6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584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09FA70-B3BD-4E45-A315-83A21DD16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CA4EAD9-1108-44F8-9F08-FC283DEAAA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B2397CF-2FD1-4CED-8F94-B86F350E2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55EE246-55FE-482D-8658-BFBD9248A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84EDAD0-A4F3-4D54-96C3-F9F52792B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144D4B2-FF19-481D-83F9-D3D7EDC3F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002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20CEB78-63D4-4AC4-B3B0-08A479371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0B7DD75-9FCC-44FD-91F8-E06613795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058AFDB-EBE6-46DF-B880-5DD7ED1782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2F095-6FCD-41D9-923D-4182FAB07D69}" type="datetimeFigureOut">
              <a:rPr lang="zh-TW" altLang="en-US" smtClean="0"/>
              <a:t>2025/9/15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8FCEA01-4580-4EE8-9843-2AB251060F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8011C73-940E-4E60-B524-89E8330F4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32E06-25D8-43B4-BE7A-E00CE3E19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03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14192" y="215461"/>
            <a:ext cx="11227348" cy="657998"/>
          </a:xfrm>
        </p:spPr>
        <p:txBody>
          <a:bodyPr>
            <a:normAutofit/>
          </a:bodyPr>
          <a:lstStyle/>
          <a:p>
            <a:r>
              <a:rPr lang="zh-TW" altLang="en-US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推動永續發展執行情形</a:t>
            </a:r>
            <a:endParaRPr lang="zh-TW" altLang="en-US" sz="3600" b="1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08E25E01-B30D-4C0E-A04D-68107529AD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283" y="873459"/>
            <a:ext cx="9609524" cy="57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444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14192" y="279779"/>
            <a:ext cx="11227348" cy="657998"/>
          </a:xfrm>
        </p:spPr>
        <p:txBody>
          <a:bodyPr>
            <a:normAutofit/>
          </a:bodyPr>
          <a:lstStyle/>
          <a:p>
            <a:r>
              <a:rPr lang="zh-TW" altLang="en-US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推動永續發展執行情形</a:t>
            </a:r>
            <a:endParaRPr lang="zh-TW" altLang="en-US" sz="3600" b="1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E36DB67E-C199-4006-90E2-6C22DED4E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042" y="831620"/>
            <a:ext cx="9157647" cy="592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469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14192" y="279779"/>
            <a:ext cx="11227348" cy="657998"/>
          </a:xfrm>
        </p:spPr>
        <p:txBody>
          <a:bodyPr>
            <a:normAutofit/>
          </a:bodyPr>
          <a:lstStyle/>
          <a:p>
            <a:r>
              <a:rPr lang="zh-TW" altLang="en-US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推動永續發展執行情形</a:t>
            </a:r>
            <a:endParaRPr lang="zh-TW" altLang="en-US" sz="3600" b="1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0AF46B74-8A5E-4A77-8C3F-C0E5DD20C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047" y="937777"/>
            <a:ext cx="9561905" cy="5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247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93719" y="470846"/>
            <a:ext cx="11227348" cy="657998"/>
          </a:xfrm>
        </p:spPr>
        <p:txBody>
          <a:bodyPr>
            <a:normAutofit fontScale="90000"/>
          </a:bodyPr>
          <a:lstStyle/>
          <a:p>
            <a:r>
              <a:rPr lang="zh-TW" altLang="en-US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推動永續發展</a:t>
            </a:r>
            <a:r>
              <a:rPr lang="en-US" altLang="zh-TW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2026</a:t>
            </a:r>
            <a:r>
              <a:rPr lang="zh-TW" altLang="en-US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年度計劃報告</a:t>
            </a:r>
            <a:br>
              <a:rPr lang="zh-TW" altLang="en-US" sz="36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3600" b="1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65E0C107-F8A3-4FE4-9857-FE107D67939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03036" y="1128844"/>
          <a:ext cx="10608715" cy="5482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2990">
                  <a:extLst>
                    <a:ext uri="{9D8B030D-6E8A-4147-A177-3AD203B41FA5}">
                      <a16:colId xmlns:a16="http://schemas.microsoft.com/office/drawing/2014/main" val="2825837608"/>
                    </a:ext>
                  </a:extLst>
                </a:gridCol>
                <a:gridCol w="1768420">
                  <a:extLst>
                    <a:ext uri="{9D8B030D-6E8A-4147-A177-3AD203B41FA5}">
                      <a16:colId xmlns:a16="http://schemas.microsoft.com/office/drawing/2014/main" val="100668798"/>
                    </a:ext>
                  </a:extLst>
                </a:gridCol>
                <a:gridCol w="7167305">
                  <a:extLst>
                    <a:ext uri="{9D8B030D-6E8A-4147-A177-3AD203B41FA5}">
                      <a16:colId xmlns:a16="http://schemas.microsoft.com/office/drawing/2014/main" val="2574297148"/>
                    </a:ext>
                  </a:extLst>
                </a:gridCol>
              </a:tblGrid>
              <a:tr h="2489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面向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1840" marR="4184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推動議題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1840" marR="4184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預計推動策略與措施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1840" marR="41840" marT="0" marB="0"/>
                </a:tc>
                <a:extLst>
                  <a:ext uri="{0D108BD9-81ED-4DB2-BD59-A6C34878D82A}">
                    <a16:rowId xmlns:a16="http://schemas.microsoft.com/office/drawing/2014/main" val="1626473987"/>
                  </a:ext>
                </a:extLst>
              </a:tr>
              <a:tr h="174259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環境面</a:t>
                      </a:r>
                      <a:r>
                        <a:rPr lang="en-US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(E)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1840" marR="4184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節能減碳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1840" marR="4184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推動節能減碳政策，降低資源使用量。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(1)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辦理二手物市集，以落實借物不浪費及減少廢棄物的產生。</a:t>
                      </a:r>
                    </a:p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(2)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鼓勵員工爬樓梯，降低電梯運載。</a:t>
                      </a:r>
                    </a:p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(3)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鼓勵員工使用環保餐具，減少塑料。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alt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二、</a:t>
                      </a: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持續執行温室氣體盤查。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41840" marR="41840" marT="0" marB="0"/>
                </a:tc>
                <a:extLst>
                  <a:ext uri="{0D108BD9-81ED-4DB2-BD59-A6C34878D82A}">
                    <a16:rowId xmlns:a16="http://schemas.microsoft.com/office/drawing/2014/main" val="4131344661"/>
                  </a:ext>
                </a:extLst>
              </a:tr>
              <a:tr h="9915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氣侯變遷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1840" marR="4184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評估氣侯變遷相關之風險與機會。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編製氣侯風險管理資訊及相關財務揭露報告，並定期呈報董事會。</a:t>
                      </a:r>
                    </a:p>
                  </a:txBody>
                  <a:tcPr marL="41840" marR="41840" marT="0" marB="0"/>
                </a:tc>
                <a:extLst>
                  <a:ext uri="{0D108BD9-81ED-4DB2-BD59-A6C34878D82A}">
                    <a16:rowId xmlns:a16="http://schemas.microsoft.com/office/drawing/2014/main" val="2528460465"/>
                  </a:ext>
                </a:extLst>
              </a:tr>
              <a:tr h="24894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社會面</a:t>
                      </a:r>
                      <a:r>
                        <a:rPr lang="en-US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(S)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1840" marR="4184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利害關係人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1840" marR="4184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700" u="sng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員工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舉辦各項內外部教育訓練、強化員工專業素養與技能。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舉辦健康職場系列活動</a:t>
                      </a: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(1)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每月提供衛生教育宣導，提高員工對健康管理的認識，提供相關知識</a:t>
                      </a:r>
                      <a:r>
                        <a:rPr lang="en-US" alt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alt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與資</a:t>
                      </a:r>
                      <a:r>
                        <a:rPr lang="en-US" alt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源，確保員工的整體福祉。</a:t>
                      </a:r>
                    </a:p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(2)</a:t>
                      </a: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推動永續發展及員工身心健康，規劃線上打卡運動會</a:t>
                      </a: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lang="en-US" alt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304800">
                        <a:spcAft>
                          <a:spcPts val="0"/>
                        </a:spcAft>
                      </a:pP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三、辦理福委會各項福利措施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調升員工旅遊補助，展現對員工福利的關注與重視。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41840" marR="41840" marT="0" marB="0"/>
                </a:tc>
                <a:extLst>
                  <a:ext uri="{0D108BD9-81ED-4DB2-BD59-A6C34878D82A}">
                    <a16:rowId xmlns:a16="http://schemas.microsoft.com/office/drawing/2014/main" val="3970420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4668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00544" y="559557"/>
            <a:ext cx="11227348" cy="657998"/>
          </a:xfrm>
        </p:spPr>
        <p:txBody>
          <a:bodyPr>
            <a:normAutofit fontScale="90000"/>
          </a:bodyPr>
          <a:lstStyle/>
          <a:p>
            <a:r>
              <a:rPr lang="zh-TW" altLang="en-US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推動永續發展</a:t>
            </a:r>
            <a:r>
              <a:rPr lang="en-US" altLang="zh-TW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2026</a:t>
            </a:r>
            <a:r>
              <a:rPr lang="zh-TW" altLang="en-US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年度計劃報告</a:t>
            </a:r>
            <a:br>
              <a:rPr lang="zh-TW" altLang="en-US" sz="36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3600" b="1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60A69DB-6DDC-4698-B957-2A37E475874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71099" y="1334294"/>
          <a:ext cx="10617958" cy="5253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4445">
                  <a:extLst>
                    <a:ext uri="{9D8B030D-6E8A-4147-A177-3AD203B41FA5}">
                      <a16:colId xmlns:a16="http://schemas.microsoft.com/office/drawing/2014/main" val="1795741698"/>
                    </a:ext>
                  </a:extLst>
                </a:gridCol>
                <a:gridCol w="1659832">
                  <a:extLst>
                    <a:ext uri="{9D8B030D-6E8A-4147-A177-3AD203B41FA5}">
                      <a16:colId xmlns:a16="http://schemas.microsoft.com/office/drawing/2014/main" val="3126927127"/>
                    </a:ext>
                  </a:extLst>
                </a:gridCol>
                <a:gridCol w="7283681">
                  <a:extLst>
                    <a:ext uri="{9D8B030D-6E8A-4147-A177-3AD203B41FA5}">
                      <a16:colId xmlns:a16="http://schemas.microsoft.com/office/drawing/2014/main" val="1579161697"/>
                    </a:ext>
                  </a:extLst>
                </a:gridCol>
              </a:tblGrid>
              <a:tr h="145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面向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推動議題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預計推動策略與措施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2852147137"/>
                  </a:ext>
                </a:extLst>
              </a:tr>
              <a:tr h="159549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社會面</a:t>
                      </a:r>
                      <a:r>
                        <a:rPr lang="en-US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(S)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利害關係人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700" u="sng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客戶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持續新增軟體功能及新產品，讓客戶有更多元服務及選擇。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增加曝光廣告</a:t>
                      </a:r>
                      <a:r>
                        <a:rPr 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如台北大巨蛋外野看板</a:t>
                      </a:r>
                      <a:r>
                        <a:rPr 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，加強行銷成效，社群經營流量</a:t>
                      </a: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700" u="sng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股東</a:t>
                      </a:r>
                      <a:endParaRPr lang="en-US" altLang="zh-TW" sz="1700" u="sng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每月</a:t>
                      </a:r>
                      <a:r>
                        <a:rPr lang="en-US" alt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日前公告營收。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每年定期舉辦股東常會</a:t>
                      </a: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年報、永續報告書及公司網站向股東做完整的資訊揭露。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四、上櫃後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每年</a:t>
                      </a: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至少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辦理</a:t>
                      </a: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場法人說明會</a:t>
                      </a: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2506557770"/>
                  </a:ext>
                </a:extLst>
              </a:tr>
              <a:tr h="72522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社會及社區服務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規劃辦理志工服務活動，使員工積極參與公益，回饋社會。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捐贈社會公益</a:t>
                      </a:r>
                      <a:r>
                        <a:rPr 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弱勢團體機構。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產學合作，打造人才庫。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捐血活動。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768279162"/>
                  </a:ext>
                </a:extLst>
              </a:tr>
              <a:tr h="18855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公司治理</a:t>
                      </a:r>
                      <a:r>
                        <a:rPr lang="en-US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(G)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7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誠信永續</a:t>
                      </a:r>
                      <a:endParaRPr lang="zh-TW" sz="17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永續長將持續召開內部會議指派專人負責各項議題，確保誠信經營政策</a:t>
                      </a:r>
                      <a:endParaRPr lang="en-US" alt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en-US" alt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落實、永續發展及公平待客相關事項及監督執行成效。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加強員工及供應商決溝通並宣導公司誠信經營、永續發展之政策及理念。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每年定期進行誠信經營及永續發展相關之教育訓練。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四、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規劃員工考取永續基礎證照，鼓勵員工進修永續知識，提升專業</a:t>
                      </a:r>
                      <a:r>
                        <a:rPr lang="zh-TW" alt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能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力與</a:t>
                      </a:r>
                      <a:endParaRPr lang="en-US" alt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en-US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ESG</a:t>
                      </a:r>
                      <a:r>
                        <a:rPr lang="zh-TW" sz="17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意識。</a:t>
                      </a:r>
                      <a:endParaRPr lang="zh-TW" sz="17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3907728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226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82326" y="655091"/>
            <a:ext cx="11227348" cy="657998"/>
          </a:xfrm>
        </p:spPr>
        <p:txBody>
          <a:bodyPr>
            <a:normAutofit fontScale="90000"/>
          </a:bodyPr>
          <a:lstStyle/>
          <a:p>
            <a:r>
              <a:rPr lang="zh-TW" altLang="en-US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推動永續發展</a:t>
            </a:r>
            <a:r>
              <a:rPr lang="en-US" altLang="zh-TW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2026</a:t>
            </a:r>
            <a:r>
              <a:rPr lang="zh-TW" altLang="en-US" sz="33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年度計劃報告</a:t>
            </a:r>
            <a:br>
              <a:rPr lang="zh-TW" altLang="en-US" sz="36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3600" b="1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3E07F856-6084-4DE0-9C06-9925DC606C1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83058" y="1657189"/>
          <a:ext cx="10406418" cy="2831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8645">
                  <a:extLst>
                    <a:ext uri="{9D8B030D-6E8A-4147-A177-3AD203B41FA5}">
                      <a16:colId xmlns:a16="http://schemas.microsoft.com/office/drawing/2014/main" val="2279843319"/>
                    </a:ext>
                  </a:extLst>
                </a:gridCol>
                <a:gridCol w="1760561">
                  <a:extLst>
                    <a:ext uri="{9D8B030D-6E8A-4147-A177-3AD203B41FA5}">
                      <a16:colId xmlns:a16="http://schemas.microsoft.com/office/drawing/2014/main" val="901093358"/>
                    </a:ext>
                  </a:extLst>
                </a:gridCol>
                <a:gridCol w="7547212">
                  <a:extLst>
                    <a:ext uri="{9D8B030D-6E8A-4147-A177-3AD203B41FA5}">
                      <a16:colId xmlns:a16="http://schemas.microsoft.com/office/drawing/2014/main" val="2085189496"/>
                    </a:ext>
                  </a:extLst>
                </a:gridCol>
              </a:tblGrid>
              <a:tr h="2957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面向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推動議題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預計推動策略與措施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0016204"/>
                  </a:ext>
                </a:extLst>
              </a:tr>
              <a:tr h="111684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公司治理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(G)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080" algn="l"/>
                        </a:tabLs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	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法令遵循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建置完善的法令遵循制度，定期追蹤查核公司相關制度及運行。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二、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依規定於公開資訊觀測站及公司網頁揭露相關資訊。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三、</a:t>
                      </a: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每季進行法令遵循相關之教育訓練。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2606122"/>
                  </a:ext>
                </a:extLst>
              </a:tr>
              <a:tr h="141936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資訊安全</a:t>
                      </a:r>
                      <a:endParaRPr lang="zh-TW" sz="1800" kern="1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zh-TW" alt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請參考資通安全管理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2026</a:t>
                      </a:r>
                      <a:r>
                        <a:rPr lang="zh-TW" alt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年度計畫報告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051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353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601</Words>
  <Application>Microsoft Office PowerPoint</Application>
  <PresentationFormat>寬螢幕</PresentationFormat>
  <Paragraphs>67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微軟正黑體</vt:lpstr>
      <vt:lpstr>新細明體</vt:lpstr>
      <vt:lpstr>Arial</vt:lpstr>
      <vt:lpstr>Calibri</vt:lpstr>
      <vt:lpstr>Calibri Light</vt:lpstr>
      <vt:lpstr>Times New Roman</vt:lpstr>
      <vt:lpstr>Office 佈景主題</vt:lpstr>
      <vt:lpstr>推動永續發展執行情形</vt:lpstr>
      <vt:lpstr>推動永續發展執行情形</vt:lpstr>
      <vt:lpstr>推動永續發展執行情形</vt:lpstr>
      <vt:lpstr>推動永續發展2026年度計劃報告 </vt:lpstr>
      <vt:lpstr>推動永續發展2026年度計劃報告 </vt:lpstr>
      <vt:lpstr>推動永續發展2026年度計劃報告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推動永續發展執行情形</dc:title>
  <dc:creator>USER</dc:creator>
  <cp:lastModifiedBy>USER</cp:lastModifiedBy>
  <cp:revision>1</cp:revision>
  <dcterms:created xsi:type="dcterms:W3CDTF">2025-09-15T09:37:17Z</dcterms:created>
  <dcterms:modified xsi:type="dcterms:W3CDTF">2025-09-15T09:38:15Z</dcterms:modified>
</cp:coreProperties>
</file>